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58" r:id="rId4"/>
    <p:sldId id="259" r:id="rId5"/>
    <p:sldId id="260" r:id="rId6"/>
    <p:sldId id="264" r:id="rId7"/>
    <p:sldId id="261" r:id="rId8"/>
    <p:sldId id="262" r:id="rId9"/>
    <p:sldId id="263"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Διαφάνεια τίτλου">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l-GR"/>
              <a:t>Κάντε κλικ για να επεξεργαστείτε τον τίτλο υποδείγματος</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l-GR"/>
              <a:t>Κάντε κλικ για να επεξεργαστείτε τον υπότιτλο του υποδείγματος</a:t>
            </a:r>
            <a:endParaRPr lang="en-US" dirty="0"/>
          </a:p>
        </p:txBody>
      </p:sp>
      <p:sp>
        <p:nvSpPr>
          <p:cNvPr id="4" name="Date Placeholder 3"/>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5" name="Footer Placeholder 4"/>
          <p:cNvSpPr>
            <a:spLocks noGrp="1"/>
          </p:cNvSpPr>
          <p:nvPr>
            <p:ph type="ftr" sz="quarter" idx="11"/>
          </p:nvPr>
        </p:nvSpPr>
        <p:spPr/>
        <p:txBody>
          <a:bodyPr/>
          <a:lstStyle/>
          <a:p>
            <a:endParaRPr lang="el-GR" dirty="0"/>
          </a:p>
        </p:txBody>
      </p:sp>
      <p:sp>
        <p:nvSpPr>
          <p:cNvPr id="6" name="Slide Number Placeholder 5"/>
          <p:cNvSpPr>
            <a:spLocks noGrp="1"/>
          </p:cNvSpPr>
          <p:nvPr>
            <p:ph type="sldNum" sz="quarter" idx="12"/>
          </p:nvPr>
        </p:nvSpPr>
        <p:spPr/>
        <p:txBody>
          <a:bodyPr/>
          <a:lstStyle/>
          <a:p>
            <a:fld id="{153CE387-CA1F-4185-BEFD-9FBF8E964661}" type="slidenum">
              <a:rPr lang="el-GR" smtClean="0"/>
              <a:t>‹#›</a:t>
            </a:fld>
            <a:endParaRPr lang="el-GR"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8691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Date Placeholder 3"/>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5" name="Footer Placeholder 4"/>
          <p:cNvSpPr>
            <a:spLocks noGrp="1"/>
          </p:cNvSpPr>
          <p:nvPr>
            <p:ph type="ftr" sz="quarter" idx="11"/>
          </p:nvPr>
        </p:nvSpPr>
        <p:spPr/>
        <p:txBody>
          <a:bodyPr/>
          <a:lstStyle/>
          <a:p>
            <a:endParaRPr lang="el-GR" dirty="0"/>
          </a:p>
        </p:txBody>
      </p:sp>
      <p:sp>
        <p:nvSpPr>
          <p:cNvPr id="6" name="Slide Number Placeholder 5"/>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3559161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Κατακόρυφος τίτλος και Κείμενο">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l-GR"/>
              <a:t>Κάντε κλικ για να επεξεργαστείτε τον τίτλο υποδείγματος</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Date Placeholder 3"/>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5" name="Footer Placeholder 4"/>
          <p:cNvSpPr>
            <a:spLocks noGrp="1"/>
          </p:cNvSpPr>
          <p:nvPr>
            <p:ph type="ftr" sz="quarter" idx="11"/>
          </p:nvPr>
        </p:nvSpPr>
        <p:spPr/>
        <p:txBody>
          <a:bodyPr/>
          <a:lstStyle/>
          <a:p>
            <a:endParaRPr lang="el-GR" dirty="0"/>
          </a:p>
        </p:txBody>
      </p:sp>
      <p:sp>
        <p:nvSpPr>
          <p:cNvPr id="6" name="Slide Number Placeholder 5"/>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343517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idx="1"/>
          </p:nvPr>
        </p:nvSpPr>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Date Placeholder 3"/>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5" name="Footer Placeholder 4"/>
          <p:cNvSpPr>
            <a:spLocks noGrp="1"/>
          </p:cNvSpPr>
          <p:nvPr>
            <p:ph type="ftr" sz="quarter" idx="11"/>
          </p:nvPr>
        </p:nvSpPr>
        <p:spPr/>
        <p:txBody>
          <a:bodyPr/>
          <a:lstStyle/>
          <a:p>
            <a:endParaRPr lang="el-GR" dirty="0"/>
          </a:p>
        </p:txBody>
      </p:sp>
      <p:sp>
        <p:nvSpPr>
          <p:cNvPr id="6" name="Slide Number Placeholder 5"/>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27349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Κεφαλίδα ενότητας">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l-GR"/>
              <a:t>Κάντε κλικ για να επεξεργαστείτε τον τίτλο υποδείγματος</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l-GR"/>
              <a:t>Επεξεργασία στυλ υποδείγματος κειμένου</a:t>
            </a:r>
          </a:p>
        </p:txBody>
      </p:sp>
      <p:sp>
        <p:nvSpPr>
          <p:cNvPr id="4" name="Date Placeholder 3"/>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5" name="Footer Placeholder 4"/>
          <p:cNvSpPr>
            <a:spLocks noGrp="1"/>
          </p:cNvSpPr>
          <p:nvPr>
            <p:ph type="ftr" sz="quarter" idx="11"/>
          </p:nvPr>
        </p:nvSpPr>
        <p:spPr/>
        <p:txBody>
          <a:bodyPr/>
          <a:lstStyle/>
          <a:p>
            <a:endParaRPr lang="el-GR" dirty="0"/>
          </a:p>
        </p:txBody>
      </p:sp>
      <p:sp>
        <p:nvSpPr>
          <p:cNvPr id="6" name="Slide Number Placeholder 5"/>
          <p:cNvSpPr>
            <a:spLocks noGrp="1"/>
          </p:cNvSpPr>
          <p:nvPr>
            <p:ph type="sldNum" sz="quarter" idx="12"/>
          </p:nvPr>
        </p:nvSpPr>
        <p:spPr/>
        <p:txBody>
          <a:bodyPr/>
          <a:lstStyle/>
          <a:p>
            <a:fld id="{153CE387-CA1F-4185-BEFD-9FBF8E964661}" type="slidenum">
              <a:rPr lang="el-GR" smtClean="0"/>
              <a:t>‹#›</a:t>
            </a:fld>
            <a:endParaRPr lang="el-GR"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837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5" name="Date Placeholder 4"/>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6" name="Footer Placeholder 5"/>
          <p:cNvSpPr>
            <a:spLocks noGrp="1"/>
          </p:cNvSpPr>
          <p:nvPr>
            <p:ph type="ftr" sz="quarter" idx="11"/>
          </p:nvPr>
        </p:nvSpPr>
        <p:spPr/>
        <p:txBody>
          <a:bodyPr/>
          <a:lstStyle/>
          <a:p>
            <a:endParaRPr lang="el-GR" dirty="0"/>
          </a:p>
        </p:txBody>
      </p:sp>
      <p:sp>
        <p:nvSpPr>
          <p:cNvPr id="7" name="Slide Number Placeholder 6"/>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2545070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l-GR"/>
              <a:t>Κάντε κλικ για να επεξεργαστείτε τον τίτλο υποδείγματος</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Επεξεργασία στυλ υποδείγματος κειμένου</a:t>
            </a:r>
          </a:p>
        </p:txBody>
      </p:sp>
      <p:sp>
        <p:nvSpPr>
          <p:cNvPr id="4" name="Content Placeholder 3"/>
          <p:cNvSpPr>
            <a:spLocks noGrp="1"/>
          </p:cNvSpPr>
          <p:nvPr>
            <p:ph sz="half" idx="2"/>
          </p:nvPr>
        </p:nvSpPr>
        <p:spPr>
          <a:xfrm>
            <a:off x="1097280" y="2582334"/>
            <a:ext cx="4937760" cy="3378200"/>
          </a:xfrm>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Επεξεργασία στυλ υποδείγματος κειμένου</a:t>
            </a:r>
          </a:p>
        </p:txBody>
      </p:sp>
      <p:sp>
        <p:nvSpPr>
          <p:cNvPr id="6" name="Content Placeholder 5"/>
          <p:cNvSpPr>
            <a:spLocks noGrp="1"/>
          </p:cNvSpPr>
          <p:nvPr>
            <p:ph sz="quarter" idx="4"/>
          </p:nvPr>
        </p:nvSpPr>
        <p:spPr>
          <a:xfrm>
            <a:off x="6217920" y="2582334"/>
            <a:ext cx="4937760" cy="3378200"/>
          </a:xfrm>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7" name="Date Placeholder 6"/>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8" name="Footer Placeholder 7"/>
          <p:cNvSpPr>
            <a:spLocks noGrp="1"/>
          </p:cNvSpPr>
          <p:nvPr>
            <p:ph type="ftr" sz="quarter" idx="11"/>
          </p:nvPr>
        </p:nvSpPr>
        <p:spPr/>
        <p:txBody>
          <a:bodyPr/>
          <a:lstStyle/>
          <a:p>
            <a:endParaRPr lang="el-GR" dirty="0"/>
          </a:p>
        </p:txBody>
      </p:sp>
      <p:sp>
        <p:nvSpPr>
          <p:cNvPr id="9" name="Slide Number Placeholder 8"/>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3556802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a:t>Κάντε κλικ για να επεξεργαστείτε τον τίτλο υποδείγματος</a:t>
            </a:r>
            <a:endParaRPr lang="en-US" dirty="0"/>
          </a:p>
        </p:txBody>
      </p:sp>
      <p:sp>
        <p:nvSpPr>
          <p:cNvPr id="3" name="Date Placeholder 2"/>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4" name="Footer Placeholder 3"/>
          <p:cNvSpPr>
            <a:spLocks noGrp="1"/>
          </p:cNvSpPr>
          <p:nvPr>
            <p:ph type="ftr" sz="quarter" idx="11"/>
          </p:nvPr>
        </p:nvSpPr>
        <p:spPr/>
        <p:txBody>
          <a:bodyPr/>
          <a:lstStyle/>
          <a:p>
            <a:endParaRPr lang="el-GR" dirty="0"/>
          </a:p>
        </p:txBody>
      </p:sp>
      <p:sp>
        <p:nvSpPr>
          <p:cNvPr id="5" name="Slide Number Placeholder 4"/>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3423963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Κενό">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l-GR" dirty="0"/>
          </a:p>
        </p:txBody>
      </p:sp>
      <p:sp>
        <p:nvSpPr>
          <p:cNvPr id="9" name="Slide Number Placeholder 8"/>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2642562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Περιεχόμενο με λεζάντα">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l-GR"/>
              <a:t>Κάντε κλικ για να επεξεργαστείτε τον τίτλο υποδείγματος</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Επεξεργασία στυλ υποδείγματος κειμένου</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C2659AA-F9E6-4043-A474-651EE488D1A0}" type="datetimeFigureOut">
              <a:rPr lang="el-GR" smtClean="0"/>
              <a:t>6/12/2018</a:t>
            </a:fld>
            <a:endParaRPr lang="el-GR"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l-GR"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53CE387-CA1F-4185-BEFD-9FBF8E964661}" type="slidenum">
              <a:rPr lang="el-GR" smtClean="0"/>
              <a:t>‹#›</a:t>
            </a:fld>
            <a:endParaRPr lang="el-GR" dirty="0"/>
          </a:p>
        </p:txBody>
      </p:sp>
    </p:spTree>
    <p:extLst>
      <p:ext uri="{BB962C8B-B14F-4D97-AF65-F5344CB8AC3E}">
        <p14:creationId xmlns:p14="http://schemas.microsoft.com/office/powerpoint/2010/main" val="3259176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Εικόνα με λεζάντα">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l-GR"/>
              <a:t>Κάντε κλικ για να επεξεργαστείτε τον τίτλο υποδείγματος</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l-GR" dirty="0"/>
              <a:t>Κάντε κλικ στο εικονίδιο για να προσθέσετε εικόνα</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a:t>Επεξεργασία στυλ υποδείγματος κειμένου</a:t>
            </a:r>
          </a:p>
        </p:txBody>
      </p:sp>
      <p:sp>
        <p:nvSpPr>
          <p:cNvPr id="5" name="Date Placeholder 4"/>
          <p:cNvSpPr>
            <a:spLocks noGrp="1"/>
          </p:cNvSpPr>
          <p:nvPr>
            <p:ph type="dt" sz="half" idx="10"/>
          </p:nvPr>
        </p:nvSpPr>
        <p:spPr/>
        <p:txBody>
          <a:bodyPr/>
          <a:lstStyle/>
          <a:p>
            <a:fld id="{5C2659AA-F9E6-4043-A474-651EE488D1A0}" type="datetimeFigureOut">
              <a:rPr lang="el-GR" smtClean="0"/>
              <a:t>6/12/2018</a:t>
            </a:fld>
            <a:endParaRPr lang="el-GR" dirty="0"/>
          </a:p>
        </p:txBody>
      </p:sp>
      <p:sp>
        <p:nvSpPr>
          <p:cNvPr id="6" name="Footer Placeholder 5"/>
          <p:cNvSpPr>
            <a:spLocks noGrp="1"/>
          </p:cNvSpPr>
          <p:nvPr>
            <p:ph type="ftr" sz="quarter" idx="11"/>
          </p:nvPr>
        </p:nvSpPr>
        <p:spPr/>
        <p:txBody>
          <a:bodyPr/>
          <a:lstStyle/>
          <a:p>
            <a:endParaRPr lang="el-GR" dirty="0"/>
          </a:p>
        </p:txBody>
      </p:sp>
      <p:sp>
        <p:nvSpPr>
          <p:cNvPr id="7" name="Slide Number Placeholder 6"/>
          <p:cNvSpPr>
            <a:spLocks noGrp="1"/>
          </p:cNvSpPr>
          <p:nvPr>
            <p:ph type="sldNum" sz="quarter" idx="12"/>
          </p:nvPr>
        </p:nvSpPr>
        <p:spPr/>
        <p:txBody>
          <a:bodyPr/>
          <a:lstStyle/>
          <a:p>
            <a:fld id="{153CE387-CA1F-4185-BEFD-9FBF8E964661}" type="slidenum">
              <a:rPr lang="el-GR" smtClean="0"/>
              <a:t>‹#›</a:t>
            </a:fld>
            <a:endParaRPr lang="el-GR" dirty="0"/>
          </a:p>
        </p:txBody>
      </p:sp>
    </p:spTree>
    <p:extLst>
      <p:ext uri="{BB962C8B-B14F-4D97-AF65-F5344CB8AC3E}">
        <p14:creationId xmlns:p14="http://schemas.microsoft.com/office/powerpoint/2010/main" val="3829130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l-GR"/>
              <a:t>Κάντε κλικ για να επεξεργαστείτε τον τίτλο υποδείγματος</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l-GR"/>
              <a:t>Επεξεργασία στυλ υποδείγματος κειμένου</a:t>
            </a:r>
          </a:p>
          <a:p>
            <a:pPr lvl="1"/>
            <a:r>
              <a:rPr lang="el-GR"/>
              <a:t>Δεύτερου επιπέδου</a:t>
            </a:r>
          </a:p>
          <a:p>
            <a:pPr lvl="2"/>
            <a:r>
              <a:rPr lang="el-GR"/>
              <a:t>Τρίτου επιπέδου</a:t>
            </a:r>
          </a:p>
          <a:p>
            <a:pPr lvl="3"/>
            <a:r>
              <a:rPr lang="el-GR"/>
              <a:t>Τέταρτου επιπέδου</a:t>
            </a:r>
          </a:p>
          <a:p>
            <a:pPr lvl="4"/>
            <a:r>
              <a:rPr lang="el-GR"/>
              <a:t>Πέμπτου επιπέδου</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C2659AA-F9E6-4043-A474-651EE488D1A0}" type="datetimeFigureOut">
              <a:rPr lang="el-GR" smtClean="0"/>
              <a:t>6/12/2018</a:t>
            </a:fld>
            <a:endParaRPr lang="el-GR"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l-GR"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153CE387-CA1F-4185-BEFD-9FBF8E964661}" type="slidenum">
              <a:rPr lang="el-GR" smtClean="0"/>
              <a:t>‹#›</a:t>
            </a:fld>
            <a:endParaRPr lang="el-GR"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8082054"/>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Τίτλος 1">
            <a:extLst>
              <a:ext uri="{FF2B5EF4-FFF2-40B4-BE49-F238E27FC236}">
                <a16:creationId xmlns:a16="http://schemas.microsoft.com/office/drawing/2014/main" id="{00998A9D-2C00-4762-AF54-31126B8278EA}"/>
              </a:ext>
            </a:extLst>
          </p:cNvPr>
          <p:cNvSpPr txBox="1">
            <a:spLocks/>
          </p:cNvSpPr>
          <p:nvPr/>
        </p:nvSpPr>
        <p:spPr>
          <a:xfrm>
            <a:off x="1560180" y="-201525"/>
            <a:ext cx="9071640" cy="500004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br>
              <a:rPr lang="el-GR" b="1" i="1" dirty="0">
                <a:cs typeface="Tahoma" pitchFamily="2"/>
              </a:rPr>
            </a:br>
            <a:br>
              <a:rPr lang="el-GR" b="1" i="1" dirty="0">
                <a:cs typeface="Tahoma" pitchFamily="2"/>
              </a:rPr>
            </a:br>
            <a:br>
              <a:rPr lang="el-GR" b="1" i="1" dirty="0">
                <a:solidFill>
                  <a:srgbClr val="111111"/>
                </a:solidFill>
                <a:cs typeface="Tahoma" pitchFamily="2"/>
              </a:rPr>
            </a:br>
            <a:r>
              <a:rPr lang="en-US" b="1" i="1" dirty="0">
                <a:solidFill>
                  <a:srgbClr val="111111"/>
                </a:solidFill>
                <a:cs typeface="Tahoma" pitchFamily="2"/>
              </a:rPr>
              <a:t> </a:t>
            </a:r>
            <a:r>
              <a:rPr lang="el-GR" b="1" i="1" dirty="0">
                <a:solidFill>
                  <a:srgbClr val="111111"/>
                </a:solidFill>
                <a:cs typeface="Tahoma" pitchFamily="2"/>
              </a:rPr>
              <a:t>Υποχρεωτική Εργασία</a:t>
            </a:r>
            <a:br>
              <a:rPr lang="el-GR" b="1" i="1" dirty="0">
                <a:solidFill>
                  <a:srgbClr val="111111"/>
                </a:solidFill>
                <a:cs typeface="Tahoma" pitchFamily="2"/>
              </a:rPr>
            </a:br>
            <a:r>
              <a:rPr lang="en-US" b="1" i="1" dirty="0">
                <a:solidFill>
                  <a:srgbClr val="111111"/>
                </a:solidFill>
                <a:cs typeface="Tahoma" pitchFamily="2"/>
              </a:rPr>
              <a:t>  </a:t>
            </a:r>
            <a:r>
              <a:rPr lang="el-GR" b="1" i="1" dirty="0">
                <a:solidFill>
                  <a:srgbClr val="111111"/>
                </a:solidFill>
                <a:cs typeface="Tahoma" pitchFamily="2"/>
              </a:rPr>
              <a:t>Επικοινωνίας </a:t>
            </a:r>
            <a:br>
              <a:rPr lang="el-GR" b="1" i="1" dirty="0">
                <a:solidFill>
                  <a:srgbClr val="111111"/>
                </a:solidFill>
                <a:cs typeface="Tahoma" pitchFamily="2"/>
              </a:rPr>
            </a:br>
            <a:r>
              <a:rPr lang="en-US" b="1" i="1" dirty="0">
                <a:solidFill>
                  <a:srgbClr val="111111"/>
                </a:solidFill>
                <a:cs typeface="Tahoma" pitchFamily="2"/>
              </a:rPr>
              <a:t>  </a:t>
            </a:r>
            <a:r>
              <a:rPr lang="el-GR" b="1" i="1" dirty="0">
                <a:solidFill>
                  <a:srgbClr val="111111"/>
                </a:solidFill>
                <a:cs typeface="Tahoma" pitchFamily="2"/>
              </a:rPr>
              <a:t>Ανθρώπου – Υπολογιστή</a:t>
            </a:r>
            <a:br>
              <a:rPr lang="el-GR" b="1" i="1" dirty="0">
                <a:solidFill>
                  <a:srgbClr val="111111"/>
                </a:solidFill>
                <a:cs typeface="Tahoma" pitchFamily="2"/>
              </a:rPr>
            </a:br>
            <a:br>
              <a:rPr lang="el-GR" b="1" i="1" dirty="0">
                <a:solidFill>
                  <a:srgbClr val="111111"/>
                </a:solidFill>
                <a:cs typeface="Tahoma" pitchFamily="2"/>
              </a:rPr>
            </a:br>
            <a:r>
              <a:rPr lang="en-US" b="1" i="1" dirty="0">
                <a:solidFill>
                  <a:srgbClr val="111111"/>
                </a:solidFill>
                <a:cs typeface="Tahoma" pitchFamily="2"/>
              </a:rPr>
              <a:t>2</a:t>
            </a:r>
            <a:r>
              <a:rPr lang="el-GR" i="1" dirty="0">
                <a:solidFill>
                  <a:srgbClr val="111111"/>
                </a:solidFill>
                <a:cs typeface="Tahoma" pitchFamily="2"/>
              </a:rPr>
              <a:t>ο Κύκλος Ελικοειδούς Μοντέλου</a:t>
            </a:r>
          </a:p>
        </p:txBody>
      </p:sp>
      <p:sp>
        <p:nvSpPr>
          <p:cNvPr id="5" name="TextBox 4">
            <a:extLst>
              <a:ext uri="{FF2B5EF4-FFF2-40B4-BE49-F238E27FC236}">
                <a16:creationId xmlns:a16="http://schemas.microsoft.com/office/drawing/2014/main" id="{E292EA37-A769-4CED-95C0-BEB7E0683FBA}"/>
              </a:ext>
            </a:extLst>
          </p:cNvPr>
          <p:cNvSpPr txBox="1"/>
          <p:nvPr/>
        </p:nvSpPr>
        <p:spPr>
          <a:xfrm>
            <a:off x="9493410" y="100668"/>
            <a:ext cx="2926079" cy="1114200"/>
          </a:xfrm>
          <a:prstGeom prst="rect">
            <a:avLst/>
          </a:prstGeom>
          <a:noFill/>
          <a:ln>
            <a:noFill/>
          </a:ln>
        </p:spPr>
        <p:txBody>
          <a:bodyPr wrap="none" lIns="90000" tIns="45000" rIns="90000" bIns="45000" anchorCtr="0" compatLnSpc="0">
            <a:spAutoFit/>
          </a:bodyPr>
          <a:lstStyle/>
          <a:p>
            <a:pPr marL="0" marR="0" lvl="0" indent="0" hangingPunct="0">
              <a:lnSpc>
                <a:spcPct val="100000"/>
              </a:lnSpc>
              <a:spcBef>
                <a:spcPts val="0"/>
              </a:spcBef>
              <a:spcAft>
                <a:spcPts val="0"/>
              </a:spcAft>
              <a:buNone/>
              <a:tabLst/>
            </a:pPr>
            <a:r>
              <a:rPr lang="el-GR" sz="1800" b="1" i="1" u="sng" strike="noStrike" kern="1200" cap="none" dirty="0">
                <a:ln>
                  <a:noFill/>
                </a:ln>
                <a:uFillTx/>
                <a:latin typeface="Liberation Sans" pitchFamily="18"/>
                <a:ea typeface="Segoe UI" pitchFamily="2"/>
                <a:cs typeface="Tahoma" pitchFamily="2"/>
              </a:rPr>
              <a:t>Μέλη Ομάδας:</a:t>
            </a:r>
          </a:p>
          <a:p>
            <a:pPr marL="0" marR="0" lvl="0" indent="0" hangingPunct="0">
              <a:lnSpc>
                <a:spcPct val="100000"/>
              </a:lnSpc>
              <a:spcBef>
                <a:spcPts val="0"/>
              </a:spcBef>
              <a:spcAft>
                <a:spcPts val="0"/>
              </a:spcAft>
              <a:buNone/>
              <a:tabLst/>
            </a:pPr>
            <a:r>
              <a:rPr lang="el-GR" sz="1800" b="0" i="0" u="none" strike="noStrike" kern="1200" cap="none" dirty="0">
                <a:ln>
                  <a:noFill/>
                </a:ln>
                <a:latin typeface="Liberation Sans" pitchFamily="18"/>
                <a:ea typeface="Segoe UI" pitchFamily="2"/>
                <a:cs typeface="Tahoma" pitchFamily="2"/>
              </a:rPr>
              <a:t>•Κωνσταντίνου Βασίλης</a:t>
            </a:r>
          </a:p>
          <a:p>
            <a:pPr marL="0" marR="0" lvl="0" indent="0" hangingPunct="0">
              <a:lnSpc>
                <a:spcPct val="100000"/>
              </a:lnSpc>
              <a:spcBef>
                <a:spcPts val="0"/>
              </a:spcBef>
              <a:spcAft>
                <a:spcPts val="0"/>
              </a:spcAft>
              <a:buNone/>
              <a:tabLst/>
            </a:pPr>
            <a:r>
              <a:rPr lang="el-GR" sz="1800" b="0" i="0" u="none" strike="noStrike" kern="1200" cap="none" dirty="0">
                <a:ln>
                  <a:noFill/>
                </a:ln>
                <a:latin typeface="Liberation Sans" pitchFamily="18"/>
                <a:ea typeface="Segoe UI" pitchFamily="2"/>
                <a:cs typeface="Tahoma" pitchFamily="2"/>
              </a:rPr>
              <a:t>•</a:t>
            </a:r>
            <a:r>
              <a:rPr lang="el-GR" sz="1800" b="0" i="0" u="none" strike="noStrike" kern="1200" cap="none" dirty="0" err="1">
                <a:ln>
                  <a:noFill/>
                </a:ln>
                <a:latin typeface="Liberation Sans" pitchFamily="18"/>
                <a:ea typeface="Segoe UI" pitchFamily="2"/>
                <a:cs typeface="Tahoma" pitchFamily="2"/>
              </a:rPr>
              <a:t>Φουρφουρής</a:t>
            </a:r>
            <a:r>
              <a:rPr lang="el-GR" sz="1800" b="0" i="0" u="none" strike="noStrike" kern="1200" cap="none" dirty="0">
                <a:ln>
                  <a:noFill/>
                </a:ln>
                <a:latin typeface="Liberation Sans" pitchFamily="18"/>
                <a:ea typeface="Segoe UI" pitchFamily="2"/>
                <a:cs typeface="Tahoma" pitchFamily="2"/>
              </a:rPr>
              <a:t> Ιωάννης</a:t>
            </a:r>
          </a:p>
          <a:p>
            <a:pPr marL="0" marR="0" lvl="0" indent="0" hangingPunct="0">
              <a:lnSpc>
                <a:spcPct val="100000"/>
              </a:lnSpc>
              <a:spcBef>
                <a:spcPts val="0"/>
              </a:spcBef>
              <a:spcAft>
                <a:spcPts val="0"/>
              </a:spcAft>
              <a:buNone/>
              <a:tabLst/>
            </a:pPr>
            <a:r>
              <a:rPr lang="el-GR" sz="1800" b="0" i="0" u="none" strike="noStrike" kern="1200" cap="none" dirty="0">
                <a:ln>
                  <a:noFill/>
                </a:ln>
                <a:latin typeface="Liberation Sans" pitchFamily="18"/>
                <a:ea typeface="Segoe UI" pitchFamily="2"/>
                <a:cs typeface="Tahoma" pitchFamily="2"/>
              </a:rPr>
              <a:t>•Μελής Αλέξανδρος</a:t>
            </a:r>
          </a:p>
        </p:txBody>
      </p:sp>
    </p:spTree>
    <p:extLst>
      <p:ext uri="{BB962C8B-B14F-4D97-AF65-F5344CB8AC3E}">
        <p14:creationId xmlns:p14="http://schemas.microsoft.com/office/powerpoint/2010/main" val="2227362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0B2BDA88-EE2F-48A5-8FC4-D2FA4B1E819C}"/>
              </a:ext>
            </a:extLst>
          </p:cNvPr>
          <p:cNvSpPr>
            <a:spLocks noGrp="1"/>
          </p:cNvSpPr>
          <p:nvPr>
            <p:ph type="title"/>
          </p:nvPr>
        </p:nvSpPr>
        <p:spPr/>
        <p:txBody>
          <a:bodyPr/>
          <a:lstStyle/>
          <a:p>
            <a:pPr algn="ctr"/>
            <a:r>
              <a:rPr lang="el-GR" dirty="0"/>
              <a:t>Αξιολόγηση λειτουργίας Έτοιμα Προγράμματα</a:t>
            </a:r>
          </a:p>
        </p:txBody>
      </p:sp>
      <p:pic>
        <p:nvPicPr>
          <p:cNvPr id="5" name="Θέση περιεχομένου 4">
            <a:extLst>
              <a:ext uri="{FF2B5EF4-FFF2-40B4-BE49-F238E27FC236}">
                <a16:creationId xmlns:a16="http://schemas.microsoft.com/office/drawing/2014/main" id="{CF45B4DF-8A53-4E6D-8287-C332F11311B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903879"/>
            <a:ext cx="2286974" cy="3914775"/>
          </a:xfrm>
        </p:spPr>
      </p:pic>
      <p:sp>
        <p:nvSpPr>
          <p:cNvPr id="6" name="TextBox 5">
            <a:extLst>
              <a:ext uri="{FF2B5EF4-FFF2-40B4-BE49-F238E27FC236}">
                <a16:creationId xmlns:a16="http://schemas.microsoft.com/office/drawing/2014/main" id="{DEC82027-4058-4AB3-9950-52402F1BEC87}"/>
              </a:ext>
            </a:extLst>
          </p:cNvPr>
          <p:cNvSpPr txBox="1"/>
          <p:nvPr/>
        </p:nvSpPr>
        <p:spPr>
          <a:xfrm>
            <a:off x="3691156" y="1903879"/>
            <a:ext cx="7155809" cy="1477328"/>
          </a:xfrm>
          <a:prstGeom prst="rect">
            <a:avLst/>
          </a:prstGeom>
          <a:noFill/>
        </p:spPr>
        <p:txBody>
          <a:bodyPr wrap="square" rtlCol="0">
            <a:spAutoFit/>
          </a:bodyPr>
          <a:lstStyle/>
          <a:p>
            <a:r>
              <a:rPr lang="el-GR" dirty="0"/>
              <a:t>Ο χρήστης παρατηρεί:</a:t>
            </a:r>
          </a:p>
          <a:p>
            <a:pPr marL="285750" indent="-285750">
              <a:buFont typeface="Arial" panose="020B0604020202020204" pitchFamily="34" charset="0"/>
              <a:buChar char="•"/>
            </a:pPr>
            <a:r>
              <a:rPr lang="el-GR" dirty="0"/>
              <a:t>Την ύπαρξη ποικιλίας επιλογών για τις διάφορες κατηγορίες φαγητού.</a:t>
            </a:r>
          </a:p>
          <a:p>
            <a:pPr marL="285750" indent="-285750">
              <a:buFont typeface="Arial" panose="020B0604020202020204" pitchFamily="34" charset="0"/>
              <a:buChar char="•"/>
            </a:pPr>
            <a:r>
              <a:rPr lang="el-GR" dirty="0"/>
              <a:t>Σωστή κατηγοριοποίηση.</a:t>
            </a:r>
          </a:p>
          <a:p>
            <a:endParaRPr lang="el-GR" dirty="0"/>
          </a:p>
          <a:p>
            <a:pPr marL="285750" indent="-285750">
              <a:buFont typeface="Arial" panose="020B0604020202020204" pitchFamily="34" charset="0"/>
              <a:buChar char="•"/>
            </a:pPr>
            <a:endParaRPr lang="el-GR" dirty="0"/>
          </a:p>
        </p:txBody>
      </p:sp>
    </p:spTree>
    <p:extLst>
      <p:ext uri="{BB962C8B-B14F-4D97-AF65-F5344CB8AC3E}">
        <p14:creationId xmlns:p14="http://schemas.microsoft.com/office/powerpoint/2010/main" val="590712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423A1DCA-7DC1-4BB3-B7EC-FD6E33BCE096}"/>
              </a:ext>
            </a:extLst>
          </p:cNvPr>
          <p:cNvSpPr>
            <a:spLocks noGrp="1"/>
          </p:cNvSpPr>
          <p:nvPr>
            <p:ph type="title"/>
          </p:nvPr>
        </p:nvSpPr>
        <p:spPr/>
        <p:txBody>
          <a:bodyPr/>
          <a:lstStyle/>
          <a:p>
            <a:pPr algn="ctr"/>
            <a:r>
              <a:rPr lang="el-GR" dirty="0"/>
              <a:t>Αξιολόγηση λειτουργίας συγκεκριμένου προγράμματος</a:t>
            </a:r>
          </a:p>
        </p:txBody>
      </p:sp>
      <p:pic>
        <p:nvPicPr>
          <p:cNvPr id="5" name="Θέση περιεχομένου 4">
            <a:extLst>
              <a:ext uri="{FF2B5EF4-FFF2-40B4-BE49-F238E27FC236}">
                <a16:creationId xmlns:a16="http://schemas.microsoft.com/office/drawing/2014/main" id="{DD3FE438-85D4-40D5-A8EC-F83F69A82C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854652"/>
            <a:ext cx="2403796" cy="4022725"/>
          </a:xfrm>
        </p:spPr>
      </p:pic>
      <p:sp>
        <p:nvSpPr>
          <p:cNvPr id="6" name="TextBox 5">
            <a:extLst>
              <a:ext uri="{FF2B5EF4-FFF2-40B4-BE49-F238E27FC236}">
                <a16:creationId xmlns:a16="http://schemas.microsoft.com/office/drawing/2014/main" id="{085560CF-35F6-4D68-B6CC-D8BBD9E03001}"/>
              </a:ext>
            </a:extLst>
          </p:cNvPr>
          <p:cNvSpPr txBox="1"/>
          <p:nvPr/>
        </p:nvSpPr>
        <p:spPr>
          <a:xfrm>
            <a:off x="3724712" y="1921079"/>
            <a:ext cx="7370008" cy="2031325"/>
          </a:xfrm>
          <a:prstGeom prst="rect">
            <a:avLst/>
          </a:prstGeom>
          <a:noFill/>
        </p:spPr>
        <p:txBody>
          <a:bodyPr wrap="square" rtlCol="0">
            <a:spAutoFit/>
          </a:bodyPr>
          <a:lstStyle/>
          <a:p>
            <a:r>
              <a:rPr lang="el-GR" dirty="0"/>
              <a:t>Ο χρήστης επιλέγει το πρόγραμμα των ζυμαρικών:</a:t>
            </a:r>
          </a:p>
          <a:p>
            <a:pPr marL="285750" indent="-285750">
              <a:buFont typeface="Arial" panose="020B0604020202020204" pitchFamily="34" charset="0"/>
              <a:buChar char="•"/>
            </a:pPr>
            <a:r>
              <a:rPr lang="el-GR" dirty="0"/>
              <a:t>Εντυπωσιάζεται από το γεγονός ότι μπορεί να επιλέξει την ποσότητα του φαγητού σε γραμμάρια.</a:t>
            </a:r>
          </a:p>
          <a:p>
            <a:pPr marL="285750" indent="-285750">
              <a:buFont typeface="Arial" panose="020B0604020202020204" pitchFamily="34" charset="0"/>
              <a:buChar char="•"/>
            </a:pPr>
            <a:r>
              <a:rPr lang="el-GR" dirty="0"/>
              <a:t>Η θερμοκρασία και ο χρόνος αλλάζουν ανάλογα με την ποσότητα και το είδος του φαγητού που επέλεξε.</a:t>
            </a:r>
          </a:p>
          <a:p>
            <a:pPr marL="285750" indent="-285750">
              <a:buFont typeface="Arial" panose="020B0604020202020204" pitchFamily="34" charset="0"/>
              <a:buChar char="•"/>
            </a:pPr>
            <a:endParaRPr lang="el-GR" dirty="0"/>
          </a:p>
          <a:p>
            <a:endParaRPr lang="el-GR" dirty="0"/>
          </a:p>
        </p:txBody>
      </p:sp>
    </p:spTree>
    <p:extLst>
      <p:ext uri="{BB962C8B-B14F-4D97-AF65-F5344CB8AC3E}">
        <p14:creationId xmlns:p14="http://schemas.microsoft.com/office/powerpoint/2010/main" val="3727064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CE2B346-A84A-402E-9F1D-5A2EE96905E5}"/>
              </a:ext>
            </a:extLst>
          </p:cNvPr>
          <p:cNvSpPr>
            <a:spLocks noGrp="1"/>
          </p:cNvSpPr>
          <p:nvPr>
            <p:ph type="title"/>
          </p:nvPr>
        </p:nvSpPr>
        <p:spPr/>
        <p:txBody>
          <a:bodyPr/>
          <a:lstStyle/>
          <a:p>
            <a:pPr algn="ctr"/>
            <a:r>
              <a:rPr lang="el-GR" dirty="0"/>
              <a:t>Συμπεράσματα</a:t>
            </a:r>
          </a:p>
        </p:txBody>
      </p:sp>
      <p:sp>
        <p:nvSpPr>
          <p:cNvPr id="3" name="Θέση περιεχομένου 2">
            <a:extLst>
              <a:ext uri="{FF2B5EF4-FFF2-40B4-BE49-F238E27FC236}">
                <a16:creationId xmlns:a16="http://schemas.microsoft.com/office/drawing/2014/main" id="{517E38BE-C784-4715-9610-E08B1F7351F2}"/>
              </a:ext>
            </a:extLst>
          </p:cNvPr>
          <p:cNvSpPr>
            <a:spLocks noGrp="1"/>
          </p:cNvSpPr>
          <p:nvPr>
            <p:ph idx="1"/>
          </p:nvPr>
        </p:nvSpPr>
        <p:spPr/>
        <p:txBody>
          <a:bodyPr/>
          <a:lstStyle/>
          <a:p>
            <a:pPr>
              <a:buFont typeface="Arial" panose="020B0604020202020204" pitchFamily="34" charset="0"/>
              <a:buChar char="•"/>
            </a:pPr>
            <a:r>
              <a:rPr lang="el-GR" dirty="0"/>
              <a:t>Φιλική </a:t>
            </a:r>
            <a:r>
              <a:rPr lang="el-GR" dirty="0" err="1"/>
              <a:t>διεπαφή</a:t>
            </a:r>
            <a:r>
              <a:rPr lang="el-GR" dirty="0"/>
              <a:t>.</a:t>
            </a:r>
          </a:p>
          <a:p>
            <a:pPr>
              <a:buFont typeface="Arial" panose="020B0604020202020204" pitchFamily="34" charset="0"/>
              <a:buChar char="•"/>
            </a:pPr>
            <a:r>
              <a:rPr lang="el-GR" dirty="0"/>
              <a:t>Ικανοποίηση των απαιτήσεων του χρήστη.</a:t>
            </a:r>
          </a:p>
          <a:p>
            <a:pPr>
              <a:buFont typeface="Arial" panose="020B0604020202020204" pitchFamily="34" charset="0"/>
              <a:buChar char="•"/>
            </a:pPr>
            <a:r>
              <a:rPr lang="el-GR" dirty="0"/>
              <a:t>Εύκολη συμπλήρωση θερμοκρασίας και χρόνου.</a:t>
            </a:r>
          </a:p>
          <a:p>
            <a:pPr>
              <a:buFont typeface="Arial" panose="020B0604020202020204" pitchFamily="34" charset="0"/>
              <a:buChar char="•"/>
            </a:pPr>
            <a:r>
              <a:rPr lang="el-GR" dirty="0"/>
              <a:t>Εύκολη πλοήγηση ,διαρκής προσανατολισμός του χρήστη και εύκολη επαναφορά στην αρχική οθόνη.</a:t>
            </a:r>
          </a:p>
        </p:txBody>
      </p:sp>
      <p:pic>
        <p:nvPicPr>
          <p:cNvPr id="5" name="Εικόνα 4">
            <a:extLst>
              <a:ext uri="{FF2B5EF4-FFF2-40B4-BE49-F238E27FC236}">
                <a16:creationId xmlns:a16="http://schemas.microsoft.com/office/drawing/2014/main" id="{77993012-9488-47F4-AB27-D0AC43C989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6954" y="3857414"/>
            <a:ext cx="5119052" cy="566667"/>
          </a:xfrm>
          <a:prstGeom prst="rect">
            <a:avLst/>
          </a:prstGeom>
        </p:spPr>
      </p:pic>
    </p:spTree>
    <p:extLst>
      <p:ext uri="{BB962C8B-B14F-4D97-AF65-F5344CB8AC3E}">
        <p14:creationId xmlns:p14="http://schemas.microsoft.com/office/powerpoint/2010/main" val="3055192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618DAAE-8E80-40C6-81E8-F792043BDAF2}"/>
              </a:ext>
            </a:extLst>
          </p:cNvPr>
          <p:cNvSpPr txBox="1"/>
          <p:nvPr/>
        </p:nvSpPr>
        <p:spPr>
          <a:xfrm>
            <a:off x="3403134" y="931177"/>
            <a:ext cx="5385732" cy="769441"/>
          </a:xfrm>
          <a:prstGeom prst="rect">
            <a:avLst/>
          </a:prstGeom>
          <a:noFill/>
        </p:spPr>
        <p:txBody>
          <a:bodyPr wrap="square" rtlCol="0">
            <a:spAutoFit/>
          </a:bodyPr>
          <a:lstStyle/>
          <a:p>
            <a:r>
              <a:rPr lang="el-GR" sz="4400" i="1" dirty="0"/>
              <a:t>Γενικές</a:t>
            </a:r>
            <a:r>
              <a:rPr lang="el-GR" sz="4400" dirty="0"/>
              <a:t> </a:t>
            </a:r>
            <a:r>
              <a:rPr lang="el-GR" sz="4400" i="1" dirty="0"/>
              <a:t>Πληροφορίες</a:t>
            </a:r>
          </a:p>
        </p:txBody>
      </p:sp>
      <p:sp>
        <p:nvSpPr>
          <p:cNvPr id="5" name="Τίτλος 1">
            <a:extLst>
              <a:ext uri="{FF2B5EF4-FFF2-40B4-BE49-F238E27FC236}">
                <a16:creationId xmlns:a16="http://schemas.microsoft.com/office/drawing/2014/main" id="{58DB6776-0DD3-4B96-8491-D759430E7BCB}"/>
              </a:ext>
            </a:extLst>
          </p:cNvPr>
          <p:cNvSpPr txBox="1">
            <a:spLocks/>
          </p:cNvSpPr>
          <p:nvPr/>
        </p:nvSpPr>
        <p:spPr>
          <a:xfrm>
            <a:off x="461348" y="1782484"/>
            <a:ext cx="2479833" cy="725711"/>
          </a:xfrm>
          <a:prstGeom prst="rect">
            <a:avLst/>
          </a:prstGeom>
        </p:spPr>
        <p:txBody>
          <a:bodyPr vert="horz" wrap="square" lIns="91440" tIns="45720" rIns="91440" bIns="45720" rtlCol="0" anchor="b">
            <a:sp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l-GR" dirty="0">
                <a:cs typeface="Tahoma" pitchFamily="2"/>
              </a:rPr>
              <a:t>Συσκευή</a:t>
            </a:r>
          </a:p>
        </p:txBody>
      </p:sp>
      <p:pic>
        <p:nvPicPr>
          <p:cNvPr id="6" name="Εικόνα 5">
            <a:extLst>
              <a:ext uri="{FF2B5EF4-FFF2-40B4-BE49-F238E27FC236}">
                <a16:creationId xmlns:a16="http://schemas.microsoft.com/office/drawing/2014/main" id="{73AD3AB8-C836-4976-97B7-DC7323AE7940}"/>
              </a:ext>
            </a:extLst>
          </p:cNvPr>
          <p:cNvPicPr>
            <a:picLocks noChangeAspect="1"/>
          </p:cNvPicPr>
          <p:nvPr/>
        </p:nvPicPr>
        <p:blipFill>
          <a:blip r:embed="rId2">
            <a:lum/>
            <a:alphaModFix/>
          </a:blip>
          <a:srcRect/>
          <a:stretch>
            <a:fillRect/>
          </a:stretch>
        </p:blipFill>
        <p:spPr>
          <a:xfrm>
            <a:off x="386614" y="2999874"/>
            <a:ext cx="4341869" cy="3256546"/>
          </a:xfrm>
          <a:prstGeom prst="rect">
            <a:avLst/>
          </a:prstGeom>
          <a:noFill/>
          <a:ln>
            <a:noFill/>
          </a:ln>
        </p:spPr>
      </p:pic>
      <p:sp>
        <p:nvSpPr>
          <p:cNvPr id="8" name="Θέση κειμένου 2">
            <a:extLst>
              <a:ext uri="{FF2B5EF4-FFF2-40B4-BE49-F238E27FC236}">
                <a16:creationId xmlns:a16="http://schemas.microsoft.com/office/drawing/2014/main" id="{84D4D0DA-519B-4319-A5CF-714710BBF716}"/>
              </a:ext>
            </a:extLst>
          </p:cNvPr>
          <p:cNvSpPr txBox="1">
            <a:spLocks/>
          </p:cNvSpPr>
          <p:nvPr/>
        </p:nvSpPr>
        <p:spPr>
          <a:xfrm>
            <a:off x="461348" y="2580306"/>
            <a:ext cx="4192400" cy="563947"/>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l-GR" sz="2800" dirty="0">
                <a:solidFill>
                  <a:srgbClr val="111111"/>
                </a:solidFill>
                <a:cs typeface="Tahoma" pitchFamily="2"/>
              </a:rPr>
              <a:t> </a:t>
            </a:r>
            <a:r>
              <a:rPr lang="en-US" sz="2800" b="1" dirty="0">
                <a:solidFill>
                  <a:srgbClr val="111111"/>
                </a:solidFill>
                <a:cs typeface="Tahoma" pitchFamily="2"/>
              </a:rPr>
              <a:t>Silver</a:t>
            </a:r>
            <a:r>
              <a:rPr lang="el-GR" sz="2800" b="1" dirty="0">
                <a:solidFill>
                  <a:srgbClr val="111111"/>
                </a:solidFill>
                <a:cs typeface="Tahoma" pitchFamily="2"/>
              </a:rPr>
              <a:t> </a:t>
            </a:r>
            <a:r>
              <a:rPr lang="en-US" sz="2800" b="1" dirty="0">
                <a:solidFill>
                  <a:srgbClr val="111111"/>
                </a:solidFill>
                <a:cs typeface="Tahoma" pitchFamily="2"/>
              </a:rPr>
              <a:t>Crest</a:t>
            </a:r>
            <a:r>
              <a:rPr lang="el-GR" sz="2800" dirty="0">
                <a:solidFill>
                  <a:srgbClr val="111111"/>
                </a:solidFill>
                <a:cs typeface="Tahoma" pitchFamily="2"/>
              </a:rPr>
              <a:t> </a:t>
            </a:r>
            <a:r>
              <a:rPr lang="en-US" sz="2800" b="1" dirty="0">
                <a:solidFill>
                  <a:srgbClr val="111111"/>
                </a:solidFill>
                <a:cs typeface="Tahoma" pitchFamily="2"/>
              </a:rPr>
              <a:t>SMW</a:t>
            </a:r>
            <a:r>
              <a:rPr lang="el-GR" sz="2800" b="1" dirty="0">
                <a:solidFill>
                  <a:srgbClr val="111111"/>
                </a:solidFill>
                <a:cs typeface="Tahoma" pitchFamily="2"/>
              </a:rPr>
              <a:t> 800 </a:t>
            </a:r>
            <a:r>
              <a:rPr lang="en-US" sz="2800" b="1" dirty="0">
                <a:solidFill>
                  <a:srgbClr val="111111"/>
                </a:solidFill>
                <a:cs typeface="Tahoma" pitchFamily="2"/>
              </a:rPr>
              <a:t>D</a:t>
            </a:r>
            <a:r>
              <a:rPr lang="el-GR" sz="2800" b="1" dirty="0">
                <a:solidFill>
                  <a:srgbClr val="111111"/>
                </a:solidFill>
                <a:cs typeface="Tahoma" pitchFamily="2"/>
              </a:rPr>
              <a:t>4</a:t>
            </a:r>
          </a:p>
        </p:txBody>
      </p:sp>
      <p:sp>
        <p:nvSpPr>
          <p:cNvPr id="10" name="Τίτλος 1">
            <a:extLst>
              <a:ext uri="{FF2B5EF4-FFF2-40B4-BE49-F238E27FC236}">
                <a16:creationId xmlns:a16="http://schemas.microsoft.com/office/drawing/2014/main" id="{18797BB0-78DD-4EAE-9A46-747D31EA42E8}"/>
              </a:ext>
            </a:extLst>
          </p:cNvPr>
          <p:cNvSpPr txBox="1">
            <a:spLocks/>
          </p:cNvSpPr>
          <p:nvPr/>
        </p:nvSpPr>
        <p:spPr>
          <a:xfrm>
            <a:off x="6812419" y="1826559"/>
            <a:ext cx="4918233" cy="63756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l-GR" dirty="0">
                <a:cs typeface="Tahoma" pitchFamily="2"/>
              </a:rPr>
              <a:t>Κατηγορίες χρηστών</a:t>
            </a:r>
          </a:p>
        </p:txBody>
      </p:sp>
      <p:sp>
        <p:nvSpPr>
          <p:cNvPr id="11" name="Θέση κειμένου 2">
            <a:extLst>
              <a:ext uri="{FF2B5EF4-FFF2-40B4-BE49-F238E27FC236}">
                <a16:creationId xmlns:a16="http://schemas.microsoft.com/office/drawing/2014/main" id="{FE11D14E-46B4-4022-8DA3-91D3F444DEBC}"/>
              </a:ext>
            </a:extLst>
          </p:cNvPr>
          <p:cNvSpPr txBox="1">
            <a:spLocks/>
          </p:cNvSpPr>
          <p:nvPr/>
        </p:nvSpPr>
        <p:spPr>
          <a:xfrm>
            <a:off x="7093049" y="2717900"/>
            <a:ext cx="4830108" cy="43844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SzPct val="45000"/>
              <a:buFont typeface="StarSymbol"/>
              <a:buChar char="●"/>
            </a:pPr>
            <a:r>
              <a:rPr lang="el-GR" sz="2800" dirty="0">
                <a:solidFill>
                  <a:srgbClr val="111111"/>
                </a:solidFill>
                <a:cs typeface="Tahoma" pitchFamily="2"/>
              </a:rPr>
              <a:t>Απευθύνεται κυρίως σε φοιτητές</a:t>
            </a:r>
          </a:p>
          <a:p>
            <a:pPr>
              <a:buSzPct val="45000"/>
              <a:buFont typeface="StarSymbol"/>
              <a:buChar char="●"/>
            </a:pPr>
            <a:r>
              <a:rPr lang="el-GR" sz="2800" dirty="0">
                <a:solidFill>
                  <a:srgbClr val="111111"/>
                </a:solidFill>
                <a:cs typeface="Tahoma" pitchFamily="2"/>
              </a:rPr>
              <a:t>Άτομα νεαρής ηλικίας που διαθέτουν μικρή εμπειρία και περιορισμένο χρόνο για μαγείρεμα.</a:t>
            </a:r>
          </a:p>
        </p:txBody>
      </p:sp>
    </p:spTree>
    <p:extLst>
      <p:ext uri="{BB962C8B-B14F-4D97-AF65-F5344CB8AC3E}">
        <p14:creationId xmlns:p14="http://schemas.microsoft.com/office/powerpoint/2010/main" val="1969860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Τίτλος 1">
            <a:extLst>
              <a:ext uri="{FF2B5EF4-FFF2-40B4-BE49-F238E27FC236}">
                <a16:creationId xmlns:a16="http://schemas.microsoft.com/office/drawing/2014/main" id="{FF5C803D-E11B-4818-B12A-39D25D597B3A}"/>
              </a:ext>
            </a:extLst>
          </p:cNvPr>
          <p:cNvSpPr txBox="1">
            <a:spLocks/>
          </p:cNvSpPr>
          <p:nvPr/>
        </p:nvSpPr>
        <p:spPr>
          <a:xfrm>
            <a:off x="3155620" y="1135509"/>
            <a:ext cx="5880759" cy="637560"/>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l-GR" i="1" dirty="0">
                <a:solidFill>
                  <a:schemeClr val="tx1"/>
                </a:solidFill>
                <a:latin typeface="+mn-lt"/>
                <a:cs typeface="Tahoma" pitchFamily="2"/>
              </a:rPr>
              <a:t>Μέθοδοι Αξιολόγησης</a:t>
            </a:r>
          </a:p>
        </p:txBody>
      </p:sp>
      <p:sp>
        <p:nvSpPr>
          <p:cNvPr id="5" name="Θέση κειμένου 2">
            <a:extLst>
              <a:ext uri="{FF2B5EF4-FFF2-40B4-BE49-F238E27FC236}">
                <a16:creationId xmlns:a16="http://schemas.microsoft.com/office/drawing/2014/main" id="{57F62311-04E9-4AFD-B216-F4E28AF4FC86}"/>
              </a:ext>
            </a:extLst>
          </p:cNvPr>
          <p:cNvSpPr txBox="1">
            <a:spLocks/>
          </p:cNvSpPr>
          <p:nvPr/>
        </p:nvSpPr>
        <p:spPr>
          <a:xfrm>
            <a:off x="1560179" y="1965158"/>
            <a:ext cx="9071640" cy="2013284"/>
          </a:xfrm>
          <a:prstGeom prst="rect">
            <a:avLst/>
          </a:prstGeom>
        </p:spPr>
        <p:txBody>
          <a:bodyPr vert="horz" lIns="0" tIns="45720" rIns="0" bIns="45720" rtlCol="0">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l-GR" sz="4600" dirty="0">
                <a:solidFill>
                  <a:srgbClr val="111111"/>
                </a:solidFill>
                <a:cs typeface="Tahoma" pitchFamily="2"/>
              </a:rPr>
              <a:t>•</a:t>
            </a:r>
            <a:r>
              <a:rPr lang="el-GR" sz="4600" dirty="0"/>
              <a:t>Ομιλούντα υποκείμενα</a:t>
            </a:r>
          </a:p>
          <a:p>
            <a:pPr marL="0" indent="0">
              <a:buNone/>
            </a:pPr>
            <a:r>
              <a:rPr lang="el-GR" sz="3600" dirty="0"/>
              <a:t> Έμφαση στην αποτελεσματικότητα και την ικανοποίηση των χρηστών. </a:t>
            </a:r>
          </a:p>
          <a:p>
            <a:pPr marL="0" indent="0">
              <a:buNone/>
            </a:pPr>
            <a:r>
              <a:rPr lang="el-GR" sz="3600" dirty="0"/>
              <a:t> Περιοδική αναφορά: Ο χρήστης μιλά μόνο όποτε ολοκληρώνει μια εργασία ή ένα τμήμα εργασίας.</a:t>
            </a:r>
            <a:endParaRPr lang="el-GR" sz="3600" dirty="0">
              <a:solidFill>
                <a:srgbClr val="111111"/>
              </a:solidFill>
              <a:cs typeface="Tahoma" pitchFamily="2"/>
            </a:endParaRPr>
          </a:p>
          <a:p>
            <a:endParaRPr lang="el-GR" sz="2800" dirty="0">
              <a:cs typeface="Tahoma" pitchFamily="2"/>
            </a:endParaRPr>
          </a:p>
          <a:p>
            <a:endParaRPr lang="el-GR" dirty="0">
              <a:cs typeface="Tahoma" pitchFamily="2"/>
            </a:endParaRPr>
          </a:p>
          <a:p>
            <a:endParaRPr lang="el-GR" dirty="0">
              <a:cs typeface="Tahoma" pitchFamily="2"/>
            </a:endParaRPr>
          </a:p>
        </p:txBody>
      </p:sp>
    </p:spTree>
    <p:extLst>
      <p:ext uri="{BB962C8B-B14F-4D97-AF65-F5344CB8AC3E}">
        <p14:creationId xmlns:p14="http://schemas.microsoft.com/office/powerpoint/2010/main" val="224413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49CCFAE-B924-4D3F-AD18-F2F2B8C86C7A}"/>
              </a:ext>
            </a:extLst>
          </p:cNvPr>
          <p:cNvSpPr>
            <a:spLocks noGrp="1"/>
          </p:cNvSpPr>
          <p:nvPr>
            <p:ph type="title"/>
          </p:nvPr>
        </p:nvSpPr>
        <p:spPr>
          <a:xfrm>
            <a:off x="1267326" y="263527"/>
            <a:ext cx="10462661" cy="1450757"/>
          </a:xfrm>
        </p:spPr>
        <p:txBody>
          <a:bodyPr>
            <a:normAutofit/>
          </a:bodyPr>
          <a:lstStyle/>
          <a:p>
            <a:pPr algn="ctr"/>
            <a:r>
              <a:rPr lang="el-GR" b="1" i="1" dirty="0">
                <a:solidFill>
                  <a:schemeClr val="tx1"/>
                </a:solidFill>
              </a:rPr>
              <a:t>Διαδικασία Έναρξής Αξιολόγησης</a:t>
            </a:r>
          </a:p>
        </p:txBody>
      </p:sp>
      <p:sp>
        <p:nvSpPr>
          <p:cNvPr id="3" name="Θέση περιεχομένου 2">
            <a:extLst>
              <a:ext uri="{FF2B5EF4-FFF2-40B4-BE49-F238E27FC236}">
                <a16:creationId xmlns:a16="http://schemas.microsoft.com/office/drawing/2014/main" id="{9D68CD98-1812-4C6E-A102-2482BCCC1C41}"/>
              </a:ext>
            </a:extLst>
          </p:cNvPr>
          <p:cNvSpPr>
            <a:spLocks noGrp="1"/>
          </p:cNvSpPr>
          <p:nvPr>
            <p:ph idx="1"/>
          </p:nvPr>
        </p:nvSpPr>
        <p:spPr/>
        <p:txBody>
          <a:bodyPr>
            <a:normAutofit/>
          </a:bodyPr>
          <a:lstStyle/>
          <a:p>
            <a:pPr marL="0" indent="0">
              <a:buNone/>
            </a:pPr>
            <a:r>
              <a:rPr lang="el-GR" sz="3200" dirty="0"/>
              <a:t>Για την αξιολόγηση της εφαρμογής κλήθηκε ένας φοιτητής, άπειρος με τη μαγειρική, με σκοπό να ερευνηθεί πόσο εύκολα μπορεί να χρησιμοποιήσει την εφαρμογή αποκλειστικά με τη διερευνητική μέθοδο. Μετά τη περιγραφή του σκοπού της εφαρμογής, προτάθηκε στο φοιτητή να τη χρησιμοποιήσει.</a:t>
            </a:r>
          </a:p>
        </p:txBody>
      </p:sp>
    </p:spTree>
    <p:extLst>
      <p:ext uri="{BB962C8B-B14F-4D97-AF65-F5344CB8AC3E}">
        <p14:creationId xmlns:p14="http://schemas.microsoft.com/office/powerpoint/2010/main" val="3716748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A35901E-702C-42F0-80F5-011969050BE2}"/>
              </a:ext>
            </a:extLst>
          </p:cNvPr>
          <p:cNvSpPr>
            <a:spLocks noGrp="1"/>
          </p:cNvSpPr>
          <p:nvPr>
            <p:ph type="title"/>
          </p:nvPr>
        </p:nvSpPr>
        <p:spPr/>
        <p:txBody>
          <a:bodyPr/>
          <a:lstStyle/>
          <a:p>
            <a:pPr algn="ctr"/>
            <a:r>
              <a:rPr lang="el-GR" i="1" dirty="0">
                <a:solidFill>
                  <a:schemeClr val="tx1"/>
                </a:solidFill>
              </a:rPr>
              <a:t>Αξιολόγηση Αρχικής Οθόνης</a:t>
            </a:r>
            <a:endParaRPr lang="el-GR" sz="4400" i="1" dirty="0">
              <a:solidFill>
                <a:schemeClr val="tx1"/>
              </a:solidFill>
            </a:endParaRPr>
          </a:p>
        </p:txBody>
      </p:sp>
      <p:pic>
        <p:nvPicPr>
          <p:cNvPr id="5" name="Θέση περιεχομένου 4">
            <a:extLst>
              <a:ext uri="{FF2B5EF4-FFF2-40B4-BE49-F238E27FC236}">
                <a16:creationId xmlns:a16="http://schemas.microsoft.com/office/drawing/2014/main" id="{E94E430A-8817-49F2-9421-C67B806084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921764"/>
            <a:ext cx="2407353" cy="4022725"/>
          </a:xfrm>
        </p:spPr>
      </p:pic>
      <p:sp>
        <p:nvSpPr>
          <p:cNvPr id="6" name="TextBox 5">
            <a:extLst>
              <a:ext uri="{FF2B5EF4-FFF2-40B4-BE49-F238E27FC236}">
                <a16:creationId xmlns:a16="http://schemas.microsoft.com/office/drawing/2014/main" id="{E4CB573E-E47F-4448-88A3-A589F1509CDC}"/>
              </a:ext>
            </a:extLst>
          </p:cNvPr>
          <p:cNvSpPr txBox="1"/>
          <p:nvPr/>
        </p:nvSpPr>
        <p:spPr>
          <a:xfrm>
            <a:off x="4311941" y="1921764"/>
            <a:ext cx="6422226" cy="3139321"/>
          </a:xfrm>
          <a:prstGeom prst="rect">
            <a:avLst/>
          </a:prstGeom>
          <a:noFill/>
        </p:spPr>
        <p:txBody>
          <a:bodyPr wrap="square" rtlCol="0">
            <a:spAutoFit/>
          </a:bodyPr>
          <a:lstStyle/>
          <a:p>
            <a:r>
              <a:rPr lang="el-GR" dirty="0"/>
              <a:t>Με το άνοιγμα της εφαρμογής ο χρήστης παρατηρεί:</a:t>
            </a:r>
          </a:p>
          <a:p>
            <a:pPr marL="285750" indent="-285750">
              <a:buFont typeface="Arial" panose="020B0604020202020204" pitchFamily="34" charset="0"/>
              <a:buChar char="•"/>
            </a:pPr>
            <a:r>
              <a:rPr lang="el-GR" dirty="0"/>
              <a:t>Η αρχική οθόνη θυμίζει την οθόνη φούρνου μικροκυμάτων.</a:t>
            </a:r>
          </a:p>
          <a:p>
            <a:pPr marL="285750" indent="-285750">
              <a:buFont typeface="Arial" panose="020B0604020202020204" pitchFamily="34" charset="0"/>
              <a:buChar char="•"/>
            </a:pPr>
            <a:r>
              <a:rPr lang="el-GR" dirty="0"/>
              <a:t>Εύστοχες και κατανοητές ονομασίες.</a:t>
            </a:r>
          </a:p>
          <a:p>
            <a:pPr marL="285750" indent="-285750">
              <a:buFont typeface="Arial" panose="020B0604020202020204" pitchFamily="34" charset="0"/>
              <a:buChar char="•"/>
            </a:pPr>
            <a:r>
              <a:rPr lang="el-GR" dirty="0"/>
              <a:t>Λίγα κουμπιά τα οποία δεν του προκαλούν σύγχυση.</a:t>
            </a:r>
          </a:p>
          <a:p>
            <a:pPr marL="285750" indent="-285750">
              <a:buFont typeface="Arial" panose="020B0604020202020204" pitchFamily="34" charset="0"/>
              <a:buChar char="•"/>
            </a:pPr>
            <a:r>
              <a:rPr lang="el-GR" dirty="0"/>
              <a:t>Εξειδικευμένες λειτουργίες όπως: </a:t>
            </a:r>
            <a:r>
              <a:rPr lang="en-US" dirty="0"/>
              <a:t>grill,</a:t>
            </a:r>
            <a:r>
              <a:rPr lang="el-GR" dirty="0"/>
              <a:t> απόψυξη, γρήγορη θέρμανση και έτοιμα προγράμματα.</a:t>
            </a:r>
          </a:p>
          <a:p>
            <a:pPr marL="285750" indent="-285750">
              <a:buFont typeface="Arial" panose="020B0604020202020204" pitchFamily="34" charset="0"/>
              <a:buChar char="•"/>
            </a:pPr>
            <a:r>
              <a:rPr lang="el-GR" dirty="0"/>
              <a:t>Το κουμπί ρύθμιση ψησίματος το οποίο υποθέτει ότι είναι ικανό να καλύψει όλες τις παραπάνω λειτουργίες</a:t>
            </a:r>
          </a:p>
          <a:p>
            <a:endParaRPr lang="el-GR" dirty="0"/>
          </a:p>
          <a:p>
            <a:pPr marL="285750" indent="-285750">
              <a:buFont typeface="Arial" panose="020B0604020202020204" pitchFamily="34" charset="0"/>
              <a:buChar char="•"/>
            </a:pPr>
            <a:endParaRPr lang="el-GR" dirty="0"/>
          </a:p>
          <a:p>
            <a:pPr marL="285750" indent="-285750">
              <a:buFont typeface="Arial" panose="020B0604020202020204" pitchFamily="34" charset="0"/>
              <a:buChar char="•"/>
            </a:pPr>
            <a:endParaRPr lang="el-GR" dirty="0"/>
          </a:p>
        </p:txBody>
      </p:sp>
    </p:spTree>
    <p:extLst>
      <p:ext uri="{BB962C8B-B14F-4D97-AF65-F5344CB8AC3E}">
        <p14:creationId xmlns:p14="http://schemas.microsoft.com/office/powerpoint/2010/main" val="2007589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9AFF25B-1660-4A73-9E61-7D4BD4373A8F}"/>
              </a:ext>
            </a:extLst>
          </p:cNvPr>
          <p:cNvSpPr>
            <a:spLocks noGrp="1"/>
          </p:cNvSpPr>
          <p:nvPr>
            <p:ph type="title"/>
          </p:nvPr>
        </p:nvSpPr>
        <p:spPr/>
        <p:txBody>
          <a:bodyPr/>
          <a:lstStyle/>
          <a:p>
            <a:pPr algn="ctr"/>
            <a:r>
              <a:rPr lang="el-GR" dirty="0"/>
              <a:t>Αξιολόγηση Αρχικής Οθόνης (2)</a:t>
            </a:r>
          </a:p>
        </p:txBody>
      </p:sp>
      <p:sp>
        <p:nvSpPr>
          <p:cNvPr id="3" name="Θέση περιεχομένου 2">
            <a:extLst>
              <a:ext uri="{FF2B5EF4-FFF2-40B4-BE49-F238E27FC236}">
                <a16:creationId xmlns:a16="http://schemas.microsoft.com/office/drawing/2014/main" id="{3B04BF29-73E1-492A-9D90-80B2BB67CFFF}"/>
              </a:ext>
            </a:extLst>
          </p:cNvPr>
          <p:cNvSpPr>
            <a:spLocks noGrp="1"/>
          </p:cNvSpPr>
          <p:nvPr>
            <p:ph idx="1"/>
          </p:nvPr>
        </p:nvSpPr>
        <p:spPr>
          <a:xfrm>
            <a:off x="3741490" y="1844787"/>
            <a:ext cx="7414190" cy="4023516"/>
          </a:xfrm>
        </p:spPr>
        <p:txBody>
          <a:bodyPr/>
          <a:lstStyle/>
          <a:p>
            <a:pPr marL="0" indent="0">
              <a:buNone/>
            </a:pPr>
            <a:r>
              <a:rPr lang="el-GR" dirty="0"/>
              <a:t>Με το άνοιγμα της εφαρμογής ο χρήστης συμπεραίνει:</a:t>
            </a:r>
          </a:p>
          <a:p>
            <a:pPr>
              <a:buFont typeface="Arial" panose="020B0604020202020204" pitchFamily="34" charset="0"/>
              <a:buChar char="•"/>
            </a:pPr>
            <a:r>
              <a:rPr lang="el-GR" dirty="0"/>
              <a:t>Η λειτουργία </a:t>
            </a:r>
            <a:r>
              <a:rPr lang="en-US" dirty="0"/>
              <a:t>grill </a:t>
            </a:r>
            <a:r>
              <a:rPr lang="el-GR" dirty="0"/>
              <a:t>αφορά το ζέσταμα κρέατος.</a:t>
            </a:r>
          </a:p>
          <a:p>
            <a:pPr>
              <a:buFont typeface="Arial" panose="020B0604020202020204" pitchFamily="34" charset="0"/>
              <a:buChar char="•"/>
            </a:pPr>
            <a:r>
              <a:rPr lang="el-GR" dirty="0"/>
              <a:t>Η απόψυξη για </a:t>
            </a:r>
            <a:r>
              <a:rPr lang="el-GR" dirty="0" err="1"/>
              <a:t>ξεπάγωμα</a:t>
            </a:r>
            <a:r>
              <a:rPr lang="el-GR" dirty="0"/>
              <a:t> του φαγητού.</a:t>
            </a:r>
          </a:p>
          <a:p>
            <a:pPr>
              <a:buFont typeface="Arial" panose="020B0604020202020204" pitchFamily="34" charset="0"/>
              <a:buChar char="•"/>
            </a:pPr>
            <a:r>
              <a:rPr lang="el-GR" dirty="0"/>
              <a:t>Η γρήγορη θέρμανση για ζέσταμα σε μικρό χρονικό διάστημα.</a:t>
            </a:r>
          </a:p>
          <a:p>
            <a:pPr>
              <a:buFont typeface="Arial" panose="020B0604020202020204" pitchFamily="34" charset="0"/>
              <a:buChar char="•"/>
            </a:pPr>
            <a:r>
              <a:rPr lang="el-GR" dirty="0"/>
              <a:t>Τα έτοιμα προγράμματα αφορούν έτοιμες επιλογές ψησίματος.</a:t>
            </a:r>
          </a:p>
          <a:p>
            <a:pPr marL="0" indent="0">
              <a:buNone/>
            </a:pPr>
            <a:endParaRPr lang="el-GR" dirty="0"/>
          </a:p>
        </p:txBody>
      </p:sp>
      <p:pic>
        <p:nvPicPr>
          <p:cNvPr id="4" name="Θέση περιεχομένου 4">
            <a:extLst>
              <a:ext uri="{FF2B5EF4-FFF2-40B4-BE49-F238E27FC236}">
                <a16:creationId xmlns:a16="http://schemas.microsoft.com/office/drawing/2014/main" id="{8A23E272-1798-4FFB-8B5A-BC69126C57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845578"/>
            <a:ext cx="2407353" cy="4022725"/>
          </a:xfrm>
          <a:prstGeom prst="rect">
            <a:avLst/>
          </a:prstGeom>
        </p:spPr>
      </p:pic>
    </p:spTree>
    <p:extLst>
      <p:ext uri="{BB962C8B-B14F-4D97-AF65-F5344CB8AC3E}">
        <p14:creationId xmlns:p14="http://schemas.microsoft.com/office/powerpoint/2010/main" val="3099904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F3692160-B84D-4558-BD00-795FFADB5335}"/>
              </a:ext>
            </a:extLst>
          </p:cNvPr>
          <p:cNvSpPr>
            <a:spLocks noGrp="1"/>
          </p:cNvSpPr>
          <p:nvPr>
            <p:ph type="title"/>
          </p:nvPr>
        </p:nvSpPr>
        <p:spPr/>
        <p:txBody>
          <a:bodyPr/>
          <a:lstStyle/>
          <a:p>
            <a:pPr algn="ctr"/>
            <a:r>
              <a:rPr lang="el-GR" dirty="0"/>
              <a:t>Αξιολόγηση λειτουργίας Ρύθμιση Ψησίματος</a:t>
            </a:r>
          </a:p>
        </p:txBody>
      </p:sp>
      <p:pic>
        <p:nvPicPr>
          <p:cNvPr id="5" name="Θέση περιεχομένου 4">
            <a:extLst>
              <a:ext uri="{FF2B5EF4-FFF2-40B4-BE49-F238E27FC236}">
                <a16:creationId xmlns:a16="http://schemas.microsoft.com/office/drawing/2014/main" id="{FDE763ED-B401-4D8A-9544-D00B3058F7E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963709"/>
            <a:ext cx="2338793" cy="4022725"/>
          </a:xfrm>
        </p:spPr>
      </p:pic>
      <p:sp>
        <p:nvSpPr>
          <p:cNvPr id="6" name="TextBox 5">
            <a:extLst>
              <a:ext uri="{FF2B5EF4-FFF2-40B4-BE49-F238E27FC236}">
                <a16:creationId xmlns:a16="http://schemas.microsoft.com/office/drawing/2014/main" id="{C9492F88-16F7-4418-A6D0-9E7B80EB3798}"/>
              </a:ext>
            </a:extLst>
          </p:cNvPr>
          <p:cNvSpPr txBox="1"/>
          <p:nvPr/>
        </p:nvSpPr>
        <p:spPr>
          <a:xfrm>
            <a:off x="4026715" y="1963708"/>
            <a:ext cx="6786694" cy="1754326"/>
          </a:xfrm>
          <a:prstGeom prst="rect">
            <a:avLst/>
          </a:prstGeom>
          <a:noFill/>
        </p:spPr>
        <p:txBody>
          <a:bodyPr wrap="square" rtlCol="0">
            <a:spAutoFit/>
          </a:bodyPr>
          <a:lstStyle/>
          <a:p>
            <a:r>
              <a:rPr lang="el-GR" dirty="0"/>
              <a:t>Ο χρήστης επιθυμεί να ψήσει.</a:t>
            </a:r>
          </a:p>
          <a:p>
            <a:r>
              <a:rPr lang="el-GR" dirty="0"/>
              <a:t>Με βάση τις επιλογές που του εμφανίζονται επιλέγει το κουμπί της ρύθμισης ψησίματος αναμένοντας να του εμφανιστεί ο χρόνος και η θερμοκρασία. Αφού ανοίγει η οθόνη επιβεβαιώνονται οι προσδοκίες του χρήστη και κατόπιν επιλέγει χρόνο και θερμοκρασία.</a:t>
            </a:r>
          </a:p>
          <a:p>
            <a:r>
              <a:rPr lang="el-GR" dirty="0"/>
              <a:t>Έπειτα επιλέγει το κουμπί της έναρξης.</a:t>
            </a:r>
          </a:p>
        </p:txBody>
      </p:sp>
    </p:spTree>
    <p:extLst>
      <p:ext uri="{BB962C8B-B14F-4D97-AF65-F5344CB8AC3E}">
        <p14:creationId xmlns:p14="http://schemas.microsoft.com/office/powerpoint/2010/main" val="2456206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6E0FF23-6FEA-4E27-B7E7-E052E066A4C1}"/>
              </a:ext>
            </a:extLst>
          </p:cNvPr>
          <p:cNvSpPr>
            <a:spLocks noGrp="1"/>
          </p:cNvSpPr>
          <p:nvPr>
            <p:ph type="title"/>
          </p:nvPr>
        </p:nvSpPr>
        <p:spPr/>
        <p:txBody>
          <a:bodyPr/>
          <a:lstStyle/>
          <a:p>
            <a:pPr algn="ctr"/>
            <a:r>
              <a:rPr lang="el-GR" dirty="0"/>
              <a:t>Αξιολόγηση της οθόνης Έναρξη ψησίματος</a:t>
            </a:r>
          </a:p>
        </p:txBody>
      </p:sp>
      <p:pic>
        <p:nvPicPr>
          <p:cNvPr id="5" name="Θέση περιεχομένου 4">
            <a:extLst>
              <a:ext uri="{FF2B5EF4-FFF2-40B4-BE49-F238E27FC236}">
                <a16:creationId xmlns:a16="http://schemas.microsoft.com/office/drawing/2014/main" id="{5A52736E-8FDA-407F-A8F3-42E7F883A3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7280" y="1863041"/>
            <a:ext cx="2344959" cy="4022725"/>
          </a:xfrm>
        </p:spPr>
      </p:pic>
      <p:sp>
        <p:nvSpPr>
          <p:cNvPr id="6" name="TextBox 5">
            <a:extLst>
              <a:ext uri="{FF2B5EF4-FFF2-40B4-BE49-F238E27FC236}">
                <a16:creationId xmlns:a16="http://schemas.microsoft.com/office/drawing/2014/main" id="{FB856C48-1717-428B-B984-E06995A75524}"/>
              </a:ext>
            </a:extLst>
          </p:cNvPr>
          <p:cNvSpPr txBox="1"/>
          <p:nvPr/>
        </p:nvSpPr>
        <p:spPr>
          <a:xfrm>
            <a:off x="3624044" y="1863041"/>
            <a:ext cx="5276676" cy="1477328"/>
          </a:xfrm>
          <a:prstGeom prst="rect">
            <a:avLst/>
          </a:prstGeom>
          <a:noFill/>
        </p:spPr>
        <p:txBody>
          <a:bodyPr wrap="square" rtlCol="0">
            <a:spAutoFit/>
          </a:bodyPr>
          <a:lstStyle/>
          <a:p>
            <a:r>
              <a:rPr lang="el-GR" dirty="0"/>
              <a:t>Πατώντας την έναρξη, αρχίζει η αντίστροφη μέτρηση όπως ακριβώς και ο φούρνος μικροκυμάτων. </a:t>
            </a:r>
          </a:p>
          <a:p>
            <a:r>
              <a:rPr lang="el-GR" dirty="0"/>
              <a:t>Πατώντας το κουμπί της παύσης ο χρόνος και η θέρμανση του φαγητού τίθενται σε αναμονή έως ότου επιλεχθεί ξανά η έναρξή τους.</a:t>
            </a:r>
          </a:p>
        </p:txBody>
      </p:sp>
      <p:pic>
        <p:nvPicPr>
          <p:cNvPr id="8" name="Εικόνα 7">
            <a:extLst>
              <a:ext uri="{FF2B5EF4-FFF2-40B4-BE49-F238E27FC236}">
                <a16:creationId xmlns:a16="http://schemas.microsoft.com/office/drawing/2014/main" id="{D4CD11C6-CC20-4B65-AD72-BBD9815E94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10721" y="1863041"/>
            <a:ext cx="2344959" cy="4025840"/>
          </a:xfrm>
          <a:prstGeom prst="rect">
            <a:avLst/>
          </a:prstGeom>
        </p:spPr>
      </p:pic>
    </p:spTree>
    <p:extLst>
      <p:ext uri="{BB962C8B-B14F-4D97-AF65-F5344CB8AC3E}">
        <p14:creationId xmlns:p14="http://schemas.microsoft.com/office/powerpoint/2010/main" val="2116051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959EA15B-2319-40E0-A7B1-B295D47413CA}"/>
              </a:ext>
            </a:extLst>
          </p:cNvPr>
          <p:cNvSpPr>
            <a:spLocks noGrp="1"/>
          </p:cNvSpPr>
          <p:nvPr>
            <p:ph type="title"/>
          </p:nvPr>
        </p:nvSpPr>
        <p:spPr/>
        <p:txBody>
          <a:bodyPr/>
          <a:lstStyle/>
          <a:p>
            <a:pPr algn="ctr"/>
            <a:r>
              <a:rPr lang="el-GR" dirty="0"/>
              <a:t>Αξιολόγηση των λειτουργιών </a:t>
            </a:r>
            <a:r>
              <a:rPr lang="en-US" dirty="0"/>
              <a:t>Grill, </a:t>
            </a:r>
            <a:r>
              <a:rPr lang="el-GR" dirty="0"/>
              <a:t>Απόψυξη και Γρήγορη Θέρμανση </a:t>
            </a:r>
          </a:p>
        </p:txBody>
      </p:sp>
      <p:pic>
        <p:nvPicPr>
          <p:cNvPr id="10" name="Θέση περιεχομένου 9">
            <a:extLst>
              <a:ext uri="{FF2B5EF4-FFF2-40B4-BE49-F238E27FC236}">
                <a16:creationId xmlns:a16="http://schemas.microsoft.com/office/drawing/2014/main" id="{64C207A5-8524-4554-AECF-2A59E7CA34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713" y="1846947"/>
            <a:ext cx="2332614" cy="4022725"/>
          </a:xfrm>
        </p:spPr>
      </p:pic>
      <p:pic>
        <p:nvPicPr>
          <p:cNvPr id="12" name="Εικόνα 11">
            <a:extLst>
              <a:ext uri="{FF2B5EF4-FFF2-40B4-BE49-F238E27FC236}">
                <a16:creationId xmlns:a16="http://schemas.microsoft.com/office/drawing/2014/main" id="{530945D0-99E3-4DA7-B97C-A54244A61D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6428" y="1846947"/>
            <a:ext cx="2336267" cy="4022725"/>
          </a:xfrm>
          <a:prstGeom prst="rect">
            <a:avLst/>
          </a:prstGeom>
        </p:spPr>
      </p:pic>
      <p:sp>
        <p:nvSpPr>
          <p:cNvPr id="13" name="TextBox 12">
            <a:extLst>
              <a:ext uri="{FF2B5EF4-FFF2-40B4-BE49-F238E27FC236}">
                <a16:creationId xmlns:a16="http://schemas.microsoft.com/office/drawing/2014/main" id="{61E67DD5-9E5F-46A6-ADBD-74DDCCA1673E}"/>
              </a:ext>
            </a:extLst>
          </p:cNvPr>
          <p:cNvSpPr txBox="1"/>
          <p:nvPr/>
        </p:nvSpPr>
        <p:spPr>
          <a:xfrm>
            <a:off x="7752478" y="1848316"/>
            <a:ext cx="3588810" cy="3416320"/>
          </a:xfrm>
          <a:prstGeom prst="rect">
            <a:avLst/>
          </a:prstGeom>
          <a:noFill/>
        </p:spPr>
        <p:txBody>
          <a:bodyPr wrap="square" rtlCol="0">
            <a:spAutoFit/>
          </a:bodyPr>
          <a:lstStyle/>
          <a:p>
            <a:r>
              <a:rPr lang="el-GR" dirty="0"/>
              <a:t>Ο χρήστης παρατηρεί ότι:</a:t>
            </a:r>
          </a:p>
          <a:p>
            <a:pPr marL="285750" indent="-285750">
              <a:buFont typeface="Arial" panose="020B0604020202020204" pitchFamily="34" charset="0"/>
              <a:buChar char="•"/>
            </a:pPr>
            <a:r>
              <a:rPr lang="el-GR" dirty="0"/>
              <a:t>Απαιτείται μόνο η ρύθμιση του χρόνου ψησίματος στις λειτουργίες απόψυξη και γρήγορη θέρμανση κάτι το οποίο τον διευκολύνει στην άμεση επίτευξη του στόχου του.</a:t>
            </a:r>
          </a:p>
          <a:p>
            <a:pPr marL="285750" indent="-285750">
              <a:buFont typeface="Arial" panose="020B0604020202020204" pitchFamily="34" charset="0"/>
              <a:buChar char="•"/>
            </a:pPr>
            <a:r>
              <a:rPr lang="el-GR" dirty="0"/>
              <a:t>Στη λειτουργία </a:t>
            </a:r>
            <a:r>
              <a:rPr lang="en-US" dirty="0"/>
              <a:t>grill </a:t>
            </a:r>
            <a:r>
              <a:rPr lang="el-GR" dirty="0"/>
              <a:t>επιλέγει θερμοκρασία και χρόνο για το ζέσταμα του κρέατος ανάλογα με τρόπο ψησίματος που θέλει.</a:t>
            </a:r>
          </a:p>
          <a:p>
            <a:endParaRPr lang="el-GR" dirty="0"/>
          </a:p>
        </p:txBody>
      </p:sp>
      <p:pic>
        <p:nvPicPr>
          <p:cNvPr id="15" name="Εικόνα 14">
            <a:extLst>
              <a:ext uri="{FF2B5EF4-FFF2-40B4-BE49-F238E27FC236}">
                <a16:creationId xmlns:a16="http://schemas.microsoft.com/office/drawing/2014/main" id="{18D861FD-08C3-49C1-B811-A986F68285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8797" y="1846947"/>
            <a:ext cx="2336267" cy="4007813"/>
          </a:xfrm>
          <a:prstGeom prst="rect">
            <a:avLst/>
          </a:prstGeom>
        </p:spPr>
      </p:pic>
    </p:spTree>
    <p:extLst>
      <p:ext uri="{BB962C8B-B14F-4D97-AF65-F5344CB8AC3E}">
        <p14:creationId xmlns:p14="http://schemas.microsoft.com/office/powerpoint/2010/main" val="335296724"/>
      </p:ext>
    </p:extLst>
  </p:cSld>
  <p:clrMapOvr>
    <a:masterClrMapping/>
  </p:clrMapOvr>
</p:sld>
</file>

<file path=ppt/theme/theme1.xml><?xml version="1.0" encoding="utf-8"?>
<a:theme xmlns:a="http://schemas.openxmlformats.org/drawingml/2006/main" name="Ανασκόπηση">
  <a:themeElements>
    <a:clrScheme name="Ανασκόπηση">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Ανασκόπηση">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Ανασκόπηση">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250</TotalTime>
  <Words>488</Words>
  <Application>Microsoft Office PowerPoint</Application>
  <PresentationFormat>Ευρεία οθόνη</PresentationFormat>
  <Paragraphs>56</Paragraphs>
  <Slides>12</Slides>
  <Notes>0</Notes>
  <HiddenSlides>0</HiddenSlides>
  <MMClips>0</MMClips>
  <ScaleCrop>false</ScaleCrop>
  <HeadingPairs>
    <vt:vector size="6" baseType="variant">
      <vt:variant>
        <vt:lpstr>Γραμματοσειρές που χρησιμοποιούνται</vt:lpstr>
      </vt:variant>
      <vt:variant>
        <vt:i4>5</vt:i4>
      </vt:variant>
      <vt:variant>
        <vt:lpstr>Θέμα</vt:lpstr>
      </vt:variant>
      <vt:variant>
        <vt:i4>1</vt:i4>
      </vt:variant>
      <vt:variant>
        <vt:lpstr>Τίτλοι διαφανειών</vt:lpstr>
      </vt:variant>
      <vt:variant>
        <vt:i4>12</vt:i4>
      </vt:variant>
    </vt:vector>
  </HeadingPairs>
  <TitlesOfParts>
    <vt:vector size="18" baseType="lpstr">
      <vt:lpstr>Arial</vt:lpstr>
      <vt:lpstr>Calibri</vt:lpstr>
      <vt:lpstr>Calibri Light</vt:lpstr>
      <vt:lpstr>Liberation Sans</vt:lpstr>
      <vt:lpstr>StarSymbol</vt:lpstr>
      <vt:lpstr>Ανασκόπηση</vt:lpstr>
      <vt:lpstr>Παρουσίαση του PowerPoint</vt:lpstr>
      <vt:lpstr>Παρουσίαση του PowerPoint</vt:lpstr>
      <vt:lpstr>Παρουσίαση του PowerPoint</vt:lpstr>
      <vt:lpstr>Διαδικασία Έναρξής Αξιολόγησης</vt:lpstr>
      <vt:lpstr>Αξιολόγηση Αρχικής Οθόνης</vt:lpstr>
      <vt:lpstr>Αξιολόγηση Αρχικής Οθόνης (2)</vt:lpstr>
      <vt:lpstr>Αξιολόγηση λειτουργίας Ρύθμιση Ψησίματος</vt:lpstr>
      <vt:lpstr>Αξιολόγηση της οθόνης Έναρξη ψησίματος</vt:lpstr>
      <vt:lpstr>Αξιολόγηση των λειτουργιών Grill, Απόψυξη και Γρήγορη Θέρμανση </vt:lpstr>
      <vt:lpstr>Αξιολόγηση λειτουργίας Έτοιμα Προγράμματα</vt:lpstr>
      <vt:lpstr>Αξιολόγηση λειτουργίας συγκεκριμένου προγράμματος</vt:lpstr>
      <vt:lpstr>Συμπεράσματα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GiannisF</dc:creator>
  <cp:lastModifiedBy>GiannisF</cp:lastModifiedBy>
  <cp:revision>24</cp:revision>
  <dcterms:created xsi:type="dcterms:W3CDTF">2018-12-06T11:52:17Z</dcterms:created>
  <dcterms:modified xsi:type="dcterms:W3CDTF">2018-12-06T16:04:26Z</dcterms:modified>
</cp:coreProperties>
</file>

<file path=docProps/thumbnail.jpeg>
</file>